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83" r:id="rId6"/>
    <p:sldId id="267" r:id="rId7"/>
    <p:sldId id="265" r:id="rId8"/>
    <p:sldId id="266" r:id="rId9"/>
    <p:sldId id="272" r:id="rId10"/>
    <p:sldId id="278" r:id="rId11"/>
    <p:sldId id="27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2028" y="-7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420888"/>
            <a:ext cx="7772400" cy="1470025"/>
          </a:xfrm>
        </p:spPr>
        <p:txBody>
          <a:bodyPr/>
          <a:lstStyle>
            <a:lvl1pPr>
              <a:defRPr b="1" i="0" baseline="0">
                <a:solidFill>
                  <a:srgbClr val="C0000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516216" y="5373216"/>
            <a:ext cx="2448272" cy="648072"/>
          </a:xfrm>
        </p:spPr>
        <p:txBody>
          <a:bodyPr/>
          <a:lstStyle>
            <a:lvl1pPr marL="0" indent="0" algn="ctr">
              <a:buNone/>
              <a:defRPr b="1" i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881CD-0611-472D-A0A2-4187CB6E5511}" type="datetimeFigureOut">
              <a:rPr lang="ru-RU" smtClean="0"/>
              <a:pPr/>
              <a:t>16.04.2014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A313F-2676-4B77-8A3E-4846CDA8F9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955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76" y="-27384"/>
            <a:ext cx="9144000" cy="133945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31024" cy="922114"/>
          </a:xfrm>
        </p:spPr>
        <p:txBody>
          <a:bodyPr>
            <a:normAutofit/>
          </a:bodyPr>
          <a:lstStyle>
            <a:lvl1pPr algn="l">
              <a:defRPr sz="3400" b="1" i="0" baseline="0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881CD-0611-472D-A0A2-4187CB6E5511}" type="datetimeFigureOut">
              <a:rPr lang="ru-RU" smtClean="0"/>
              <a:pPr/>
              <a:t>16.04.2014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A313F-2676-4B77-8A3E-4846CDA8F9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3"/>
          </p:nvPr>
        </p:nvSpPr>
        <p:spPr>
          <a:xfrm>
            <a:off x="180724" y="4579517"/>
            <a:ext cx="2880000" cy="1800423"/>
          </a:xfrm>
        </p:spPr>
        <p:txBody>
          <a:bodyPr/>
          <a:lstStyle/>
          <a:p>
            <a:endParaRPr lang="ru-RU"/>
          </a:p>
        </p:txBody>
      </p:sp>
      <p:sp>
        <p:nvSpPr>
          <p:cNvPr id="14" name="Рисунок 8"/>
          <p:cNvSpPr>
            <a:spLocks noGrp="1"/>
          </p:cNvSpPr>
          <p:nvPr>
            <p:ph type="pic" sz="quarter" idx="14"/>
          </p:nvPr>
        </p:nvSpPr>
        <p:spPr>
          <a:xfrm>
            <a:off x="3132606" y="4580211"/>
            <a:ext cx="2880000" cy="1800423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Рисунок 8"/>
          <p:cNvSpPr>
            <a:spLocks noGrp="1"/>
          </p:cNvSpPr>
          <p:nvPr>
            <p:ph type="pic" sz="quarter" idx="15"/>
          </p:nvPr>
        </p:nvSpPr>
        <p:spPr>
          <a:xfrm>
            <a:off x="6084488" y="4580905"/>
            <a:ext cx="2880000" cy="1800423"/>
          </a:xfrm>
        </p:spPr>
        <p:txBody>
          <a:bodyPr/>
          <a:lstStyle/>
          <a:p>
            <a:endParaRPr lang="ru-RU"/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6"/>
          </p:nvPr>
        </p:nvSpPr>
        <p:spPr>
          <a:xfrm>
            <a:off x="468313" y="1456234"/>
            <a:ext cx="5616575" cy="2836862"/>
          </a:xfrm>
          <a:solidFill>
            <a:schemeClr val="bg1"/>
          </a:solidFill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 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7214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945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31024" cy="922114"/>
          </a:xfrm>
        </p:spPr>
        <p:txBody>
          <a:bodyPr>
            <a:normAutofit/>
          </a:bodyPr>
          <a:lstStyle>
            <a:lvl1pPr algn="l">
              <a:defRPr sz="3400" b="1" i="0" baseline="0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881CD-0611-472D-A0A2-4187CB6E5511}" type="datetimeFigureOut">
              <a:rPr lang="ru-RU" smtClean="0"/>
              <a:pPr/>
              <a:t>16.04.2014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A313F-2676-4B77-8A3E-4846CDA8F9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3"/>
          </p:nvPr>
        </p:nvSpPr>
        <p:spPr>
          <a:xfrm>
            <a:off x="180724" y="4579517"/>
            <a:ext cx="2880000" cy="1800423"/>
          </a:xfrm>
        </p:spPr>
        <p:txBody>
          <a:bodyPr/>
          <a:lstStyle/>
          <a:p>
            <a:endParaRPr lang="ru-RU"/>
          </a:p>
        </p:txBody>
      </p:sp>
      <p:sp>
        <p:nvSpPr>
          <p:cNvPr id="14" name="Рисунок 8"/>
          <p:cNvSpPr>
            <a:spLocks noGrp="1"/>
          </p:cNvSpPr>
          <p:nvPr>
            <p:ph type="pic" sz="quarter" idx="14"/>
          </p:nvPr>
        </p:nvSpPr>
        <p:spPr>
          <a:xfrm>
            <a:off x="3132606" y="4580211"/>
            <a:ext cx="2880000" cy="1800423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Рисунок 8"/>
          <p:cNvSpPr>
            <a:spLocks noGrp="1"/>
          </p:cNvSpPr>
          <p:nvPr>
            <p:ph type="pic" sz="quarter" idx="15"/>
          </p:nvPr>
        </p:nvSpPr>
        <p:spPr>
          <a:xfrm>
            <a:off x="6084488" y="4580905"/>
            <a:ext cx="2880000" cy="1800423"/>
          </a:xfrm>
        </p:spPr>
        <p:txBody>
          <a:bodyPr/>
          <a:lstStyle/>
          <a:p>
            <a:endParaRPr lang="ru-RU"/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6"/>
          </p:nvPr>
        </p:nvSpPr>
        <p:spPr>
          <a:xfrm>
            <a:off x="468313" y="1456234"/>
            <a:ext cx="5616575" cy="2836862"/>
          </a:xfrm>
          <a:solidFill>
            <a:schemeClr val="bg1"/>
          </a:solidFill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 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9926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945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31024" cy="922114"/>
          </a:xfrm>
        </p:spPr>
        <p:txBody>
          <a:bodyPr>
            <a:normAutofit/>
          </a:bodyPr>
          <a:lstStyle>
            <a:lvl1pPr algn="l">
              <a:defRPr sz="3400" b="1" i="0" baseline="0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881CD-0611-472D-A0A2-4187CB6E5511}" type="datetimeFigureOut">
              <a:rPr lang="ru-RU" smtClean="0"/>
              <a:pPr/>
              <a:t>16.04.2014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A313F-2676-4B77-8A3E-4846CDA8F9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3"/>
          </p:nvPr>
        </p:nvSpPr>
        <p:spPr>
          <a:xfrm>
            <a:off x="180724" y="4579517"/>
            <a:ext cx="2880000" cy="1800423"/>
          </a:xfrm>
        </p:spPr>
        <p:txBody>
          <a:bodyPr/>
          <a:lstStyle/>
          <a:p>
            <a:endParaRPr lang="ru-RU"/>
          </a:p>
        </p:txBody>
      </p:sp>
      <p:sp>
        <p:nvSpPr>
          <p:cNvPr id="14" name="Рисунок 8"/>
          <p:cNvSpPr>
            <a:spLocks noGrp="1"/>
          </p:cNvSpPr>
          <p:nvPr>
            <p:ph type="pic" sz="quarter" idx="14"/>
          </p:nvPr>
        </p:nvSpPr>
        <p:spPr>
          <a:xfrm>
            <a:off x="3132606" y="4580211"/>
            <a:ext cx="2880000" cy="1800423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Рисунок 8"/>
          <p:cNvSpPr>
            <a:spLocks noGrp="1"/>
          </p:cNvSpPr>
          <p:nvPr>
            <p:ph type="pic" sz="quarter" idx="15"/>
          </p:nvPr>
        </p:nvSpPr>
        <p:spPr>
          <a:xfrm>
            <a:off x="6084488" y="4580905"/>
            <a:ext cx="2880000" cy="1800423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Рисунок 8"/>
          <p:cNvSpPr>
            <a:spLocks noGrp="1"/>
          </p:cNvSpPr>
          <p:nvPr>
            <p:ph type="pic" sz="quarter" idx="16"/>
          </p:nvPr>
        </p:nvSpPr>
        <p:spPr>
          <a:xfrm>
            <a:off x="179512" y="2636912"/>
            <a:ext cx="2880000" cy="1800423"/>
          </a:xfrm>
        </p:spPr>
        <p:txBody>
          <a:bodyPr/>
          <a:lstStyle/>
          <a:p>
            <a:endParaRPr lang="ru-RU"/>
          </a:p>
        </p:txBody>
      </p:sp>
      <p:sp>
        <p:nvSpPr>
          <p:cNvPr id="18" name="Рисунок 8"/>
          <p:cNvSpPr>
            <a:spLocks noGrp="1"/>
          </p:cNvSpPr>
          <p:nvPr>
            <p:ph type="pic" sz="quarter" idx="17"/>
          </p:nvPr>
        </p:nvSpPr>
        <p:spPr>
          <a:xfrm>
            <a:off x="3131394" y="2637606"/>
            <a:ext cx="2880000" cy="1800423"/>
          </a:xfrm>
        </p:spPr>
        <p:txBody>
          <a:bodyPr/>
          <a:lstStyle/>
          <a:p>
            <a:endParaRPr lang="ru-RU"/>
          </a:p>
        </p:txBody>
      </p:sp>
      <p:sp>
        <p:nvSpPr>
          <p:cNvPr id="19" name="Рисунок 8"/>
          <p:cNvSpPr>
            <a:spLocks noGrp="1"/>
          </p:cNvSpPr>
          <p:nvPr>
            <p:ph type="pic" sz="quarter" idx="18"/>
          </p:nvPr>
        </p:nvSpPr>
        <p:spPr>
          <a:xfrm>
            <a:off x="6083276" y="2638300"/>
            <a:ext cx="2880000" cy="1800423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0918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9453"/>
          </a:xfrm>
          <a:prstGeom prst="rect">
            <a:avLst/>
          </a:prstGeom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881CD-0611-472D-A0A2-4187CB6E5511}" type="datetimeFigureOut">
              <a:rPr lang="ru-RU" smtClean="0"/>
              <a:pPr/>
              <a:t>16.04.2014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A313F-2676-4B77-8A3E-4846CDA8F9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6131024" cy="1008112"/>
          </a:xfrm>
        </p:spPr>
        <p:txBody>
          <a:bodyPr>
            <a:normAutofit/>
          </a:bodyPr>
          <a:lstStyle>
            <a:lvl1pPr algn="l">
              <a:lnSpc>
                <a:spcPts val="3400"/>
              </a:lnSpc>
              <a:defRPr sz="2800" b="1" i="0" baseline="0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3"/>
          </p:nvPr>
        </p:nvSpPr>
        <p:spPr>
          <a:xfrm>
            <a:off x="468312" y="1628774"/>
            <a:ext cx="5111800" cy="4536529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2" name="Рисунок 11"/>
          <p:cNvSpPr>
            <a:spLocks noGrp="1"/>
          </p:cNvSpPr>
          <p:nvPr>
            <p:ph type="pic" sz="quarter" idx="14"/>
          </p:nvPr>
        </p:nvSpPr>
        <p:spPr>
          <a:xfrm>
            <a:off x="5796136" y="1628800"/>
            <a:ext cx="3097039" cy="453705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4602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9453"/>
          </a:xfrm>
          <a:prstGeom prst="rect">
            <a:avLst/>
          </a:prstGeom>
        </p:spPr>
      </p:pic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881CD-0611-472D-A0A2-4187CB6E5511}" type="datetimeFigureOut">
              <a:rPr lang="ru-RU" smtClean="0"/>
              <a:pPr/>
              <a:t>16.04.2014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A313F-2676-4B77-8A3E-4846CDA8F9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31024" cy="922114"/>
          </a:xfrm>
        </p:spPr>
        <p:txBody>
          <a:bodyPr>
            <a:normAutofit/>
          </a:bodyPr>
          <a:lstStyle>
            <a:lvl1pPr algn="l">
              <a:defRPr sz="3400" b="1" i="0" baseline="0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" name="Рисунок 11"/>
          <p:cNvSpPr>
            <a:spLocks noGrp="1"/>
          </p:cNvSpPr>
          <p:nvPr>
            <p:ph type="pic" sz="quarter" idx="14"/>
          </p:nvPr>
        </p:nvSpPr>
        <p:spPr>
          <a:xfrm>
            <a:off x="5796136" y="1628800"/>
            <a:ext cx="3097039" cy="453705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1" name="Текст 9"/>
          <p:cNvSpPr>
            <a:spLocks noGrp="1"/>
          </p:cNvSpPr>
          <p:nvPr>
            <p:ph type="body" sz="quarter" idx="13"/>
          </p:nvPr>
        </p:nvSpPr>
        <p:spPr>
          <a:xfrm>
            <a:off x="468312" y="1628774"/>
            <a:ext cx="5111800" cy="4536529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8485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881CD-0611-472D-A0A2-4187CB6E5511}" type="datetimeFigureOut">
              <a:rPr lang="ru-RU" smtClean="0"/>
              <a:pPr/>
              <a:t>16.04.2014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A313F-2676-4B77-8A3E-4846CDA8F9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4317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881CD-0611-472D-A0A2-4187CB6E5511}" type="datetimeFigureOut">
              <a:rPr lang="ru-RU" smtClean="0"/>
              <a:pPr/>
              <a:t>16.04.2014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A313F-2676-4B77-8A3E-4846CDA8F9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7882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881CD-0611-472D-A0A2-4187CB6E5511}" type="datetimeFigureOut">
              <a:rPr lang="ru-RU" smtClean="0"/>
              <a:pPr/>
              <a:t>16.04.2014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A313F-2676-4B77-8A3E-4846CDA8F9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285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881CD-0611-472D-A0A2-4187CB6E5511}" type="datetimeFigureOut">
              <a:rPr lang="ru-RU" smtClean="0"/>
              <a:pPr/>
              <a:t>16.04.2014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A313F-2676-4B77-8A3E-4846CDA8F9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7325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881CD-0611-472D-A0A2-4187CB6E5511}" type="datetimeFigureOut">
              <a:rPr lang="ru-RU" smtClean="0"/>
              <a:pPr/>
              <a:t>16.04.2014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A313F-2676-4B77-8A3E-4846CDA8F9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15377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881CD-0611-472D-A0A2-4187CB6E5511}" type="datetimeFigureOut">
              <a:rPr lang="ru-RU" smtClean="0"/>
              <a:pPr/>
              <a:t>16.04.2014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A313F-2676-4B77-8A3E-4846CDA8F9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2626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881CD-0611-472D-A0A2-4187CB6E5511}" type="datetimeFigureOut">
              <a:rPr lang="ru-RU" smtClean="0"/>
              <a:pPr/>
              <a:t>16.04.2014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A313F-2676-4B77-8A3E-4846CDA8F9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789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1881CD-0611-472D-A0A2-4187CB6E5511}" type="datetimeFigureOut">
              <a:rPr lang="ru-RU" smtClean="0"/>
              <a:pPr/>
              <a:t>16.04.2014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2A313F-2676-4B77-8A3E-4846CDA8F9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9282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6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://fotki.yandex.ru/users/gorbushkin-ru/view/689884/?page=1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BTL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marketing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516216" y="5373216"/>
            <a:ext cx="2304256" cy="648072"/>
          </a:xfrm>
        </p:spPr>
        <p:txBody>
          <a:bodyPr>
            <a:normAutofit/>
          </a:bodyPr>
          <a:lstStyle/>
          <a:p>
            <a:pPr algn="r"/>
            <a:r>
              <a:rPr lang="ru-RU" sz="2000" dirty="0" smtClean="0"/>
              <a:t>2014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0584173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3100" dirty="0" smtClean="0"/>
              <a:t>Площадки для мероприятий</a:t>
            </a:r>
            <a:r>
              <a:rPr lang="ru-RU" sz="3100" dirty="0" smtClean="0"/>
              <a:t/>
            </a:r>
            <a:br>
              <a:rPr lang="ru-RU" sz="3100" dirty="0" smtClean="0"/>
            </a:br>
            <a:endParaRPr lang="ru-RU" sz="3100" dirty="0"/>
          </a:p>
        </p:txBody>
      </p:sp>
      <p:sp>
        <p:nvSpPr>
          <p:cNvPr id="3" name="Объект 2"/>
          <p:cNvSpPr>
            <a:spLocks noGrp="1"/>
          </p:cNvSpPr>
          <p:nvPr>
            <p:ph type="body" sz="quarter" idx="16"/>
          </p:nvPr>
        </p:nvSpPr>
        <p:spPr>
          <a:xfrm>
            <a:off x="179512" y="1844874"/>
            <a:ext cx="3456384" cy="2620838"/>
          </a:xfrm>
        </p:spPr>
        <p:txBody>
          <a:bodyPr>
            <a:normAutofit/>
          </a:bodyPr>
          <a:lstStyle/>
          <a:p>
            <a:r>
              <a:rPr lang="ru-RU" sz="1400" dirty="0" smtClean="0"/>
              <a:t>Концертный зал -  до 1000 человек </a:t>
            </a:r>
            <a:endParaRPr lang="ru-RU" sz="1400" dirty="0" smtClean="0"/>
          </a:p>
          <a:p>
            <a:r>
              <a:rPr lang="ru-RU" sz="1400" dirty="0" smtClean="0"/>
              <a:t>Выставочный зал – 600 </a:t>
            </a:r>
            <a:r>
              <a:rPr lang="ru-RU" sz="1400" dirty="0" err="1" smtClean="0"/>
              <a:t>кв.м</a:t>
            </a:r>
            <a:r>
              <a:rPr lang="ru-RU" sz="1400" dirty="0" smtClean="0"/>
              <a:t>.</a:t>
            </a:r>
            <a:endParaRPr lang="ru-RU" sz="1400" dirty="0" smtClean="0"/>
          </a:p>
          <a:p>
            <a:r>
              <a:rPr lang="ru-RU" sz="1400" dirty="0" smtClean="0"/>
              <a:t>Конференц-зал – 200 </a:t>
            </a:r>
            <a:r>
              <a:rPr lang="ru-RU" sz="1400" dirty="0" err="1" smtClean="0"/>
              <a:t>кв.м</a:t>
            </a:r>
            <a:r>
              <a:rPr lang="ru-RU" sz="1400" dirty="0" smtClean="0"/>
              <a:t>.</a:t>
            </a:r>
          </a:p>
          <a:p>
            <a:r>
              <a:rPr lang="ru-RU" sz="1400" dirty="0" smtClean="0"/>
              <a:t>Внутренний двор  - 2000 </a:t>
            </a:r>
            <a:r>
              <a:rPr lang="ru-RU" sz="1400" dirty="0" err="1" smtClean="0"/>
              <a:t>кв.м</a:t>
            </a:r>
            <a:r>
              <a:rPr lang="ru-RU" sz="1400" dirty="0" smtClean="0"/>
              <a:t>.</a:t>
            </a:r>
          </a:p>
          <a:p>
            <a:r>
              <a:rPr lang="ru-RU" sz="1400" dirty="0" smtClean="0"/>
              <a:t>Крыша паркинга -  600 </a:t>
            </a:r>
            <a:r>
              <a:rPr lang="ru-RU" sz="1400" dirty="0" err="1" smtClean="0"/>
              <a:t>кв.м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4"/>
          </p:nvPr>
        </p:nvSpPr>
        <p:spPr/>
      </p:sp>
      <p:pic>
        <p:nvPicPr>
          <p:cNvPr id="1026" name="Picture 2" descr="\\cds.can\ru$\usersdata\MarketDept\MarketDept\Reklama\Концерты и мероприятия\Концертный зал\Концертный зал схемы\Панорама КЗ угол.jpg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2" r="10602"/>
          <a:stretch>
            <a:fillRect/>
          </a:stretch>
        </p:blipFill>
        <p:spPr bwMode="auto">
          <a:xfrm>
            <a:off x="180724" y="4579517"/>
            <a:ext cx="2880000" cy="1881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\\cds.can\ru$\usersdata\MarketDept\MarketDept\Reklama\Николаева И.В\04.04.2014\конференц зал\DSC_343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581128"/>
            <a:ext cx="2901950" cy="1880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ttp://www.2do2go.ru/uploads/full/be36a77347d43f1d518ebafea375d72a_w960_h2048.jpg"/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24" b="8324"/>
          <a:stretch>
            <a:fillRect/>
          </a:stretch>
        </p:blipFill>
        <p:spPr bwMode="auto">
          <a:xfrm>
            <a:off x="6084168" y="4594944"/>
            <a:ext cx="2880000" cy="1866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874" y="2636912"/>
            <a:ext cx="28829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636912"/>
            <a:ext cx="290195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6451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err="1" smtClean="0"/>
              <a:t>Техномолл</a:t>
            </a:r>
            <a:r>
              <a:rPr lang="ru-RU" sz="2800" dirty="0" smtClean="0"/>
              <a:t> </a:t>
            </a:r>
            <a:r>
              <a:rPr lang="ru-RU" sz="2800" dirty="0" err="1" smtClean="0"/>
              <a:t>Горбушкин</a:t>
            </a:r>
            <a:r>
              <a:rPr lang="ru-RU" sz="2800" dirty="0" smtClean="0"/>
              <a:t> двор</a:t>
            </a:r>
            <a:endParaRPr lang="ru-RU" sz="2800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6"/>
          </p:nvPr>
        </p:nvSpPr>
        <p:spPr>
          <a:xfrm>
            <a:off x="468313" y="1312863"/>
            <a:ext cx="6047903" cy="2692201"/>
          </a:xfrm>
        </p:spPr>
        <p:txBody>
          <a:bodyPr>
            <a:noAutofit/>
          </a:bodyPr>
          <a:lstStyle/>
          <a:p>
            <a:pPr lvl="0"/>
            <a:r>
              <a:rPr lang="ru-RU" sz="1400" dirty="0" err="1" smtClean="0"/>
              <a:t>Техномолл</a:t>
            </a:r>
            <a:r>
              <a:rPr lang="ru-RU" sz="1400" dirty="0" smtClean="0"/>
              <a:t> </a:t>
            </a:r>
            <a:r>
              <a:rPr lang="ru-RU" sz="1400" dirty="0"/>
              <a:t>«</a:t>
            </a:r>
            <a:r>
              <a:rPr lang="ru-RU" sz="1400" dirty="0" err="1"/>
              <a:t>Горбушкин</a:t>
            </a:r>
            <a:r>
              <a:rPr lang="ru-RU" sz="1400" dirty="0"/>
              <a:t> двор» – один из </a:t>
            </a:r>
            <a:r>
              <a:rPr lang="ru-RU" sz="1400" dirty="0" smtClean="0"/>
              <a:t>крупнейших в </a:t>
            </a:r>
            <a:r>
              <a:rPr lang="ru-RU" sz="1400" dirty="0"/>
              <a:t>России торгово-развлекательных </a:t>
            </a:r>
            <a:r>
              <a:rPr lang="ru-RU" sz="1400" dirty="0" smtClean="0"/>
              <a:t>комплексов и единственный</a:t>
            </a:r>
            <a:r>
              <a:rPr lang="ru-RU" sz="1400" dirty="0"/>
              <a:t>, специализирующийся исключительно </a:t>
            </a:r>
            <a:r>
              <a:rPr lang="ru-RU" sz="1400" dirty="0" smtClean="0"/>
              <a:t>на продаже </a:t>
            </a:r>
            <a:r>
              <a:rPr lang="ru-RU" sz="1400" dirty="0"/>
              <a:t>домашней электроники, бытовой </a:t>
            </a:r>
            <a:r>
              <a:rPr lang="ru-RU" sz="1400" dirty="0" smtClean="0"/>
              <a:t>техники и медиа-носителей </a:t>
            </a:r>
          </a:p>
          <a:p>
            <a:pPr lvl="0"/>
            <a:r>
              <a:rPr lang="ru-RU" sz="1400" dirty="0" smtClean="0">
                <a:solidFill>
                  <a:prstClr val="black"/>
                </a:solidFill>
                <a:cs typeface="Arial" panose="020B0604020202020204" pitchFamily="34" charset="0"/>
              </a:rPr>
              <a:t>Ежемесячно </a:t>
            </a:r>
            <a:r>
              <a:rPr lang="ru-RU" sz="1400" dirty="0" err="1">
                <a:solidFill>
                  <a:prstClr val="black"/>
                </a:solidFill>
                <a:cs typeface="Arial" panose="020B0604020202020204" pitchFamily="34" charset="0"/>
              </a:rPr>
              <a:t>техномолл</a:t>
            </a:r>
            <a:r>
              <a:rPr lang="ru-RU" sz="1400" dirty="0">
                <a:solidFill>
                  <a:prstClr val="black"/>
                </a:solidFill>
                <a:cs typeface="Arial" panose="020B0604020202020204" pitchFamily="34" charset="0"/>
              </a:rPr>
              <a:t> «</a:t>
            </a:r>
            <a:r>
              <a:rPr lang="ru-RU" sz="1400" dirty="0" err="1">
                <a:solidFill>
                  <a:prstClr val="black"/>
                </a:solidFill>
                <a:cs typeface="Arial" panose="020B0604020202020204" pitchFamily="34" charset="0"/>
              </a:rPr>
              <a:t>Горбушкин</a:t>
            </a:r>
            <a:r>
              <a:rPr lang="ru-RU" sz="1400" dirty="0">
                <a:solidFill>
                  <a:prstClr val="black"/>
                </a:solidFill>
                <a:cs typeface="Arial" panose="020B0604020202020204" pitchFamily="34" charset="0"/>
              </a:rPr>
              <a:t> двор» посещают более 1,2 миллиона человек. На площади 60 тыс.м2 торговых помещений расположено 3 тысячи магазинов, среди которых 75 фирменных салонов и шоу-</a:t>
            </a:r>
            <a:r>
              <a:rPr lang="ru-RU" sz="1400" dirty="0" err="1">
                <a:solidFill>
                  <a:prstClr val="black"/>
                </a:solidFill>
                <a:cs typeface="Arial" panose="020B0604020202020204" pitchFamily="34" charset="0"/>
              </a:rPr>
              <a:t>румов</a:t>
            </a:r>
            <a:r>
              <a:rPr lang="ru-RU" sz="1400" dirty="0">
                <a:solidFill>
                  <a:prstClr val="black"/>
                </a:solidFill>
                <a:cs typeface="Arial" panose="020B0604020202020204" pitchFamily="34" charset="0"/>
              </a:rPr>
              <a:t> лидеров цифрового </a:t>
            </a:r>
            <a:r>
              <a:rPr lang="ru-RU" sz="1400" dirty="0" smtClean="0">
                <a:solidFill>
                  <a:prstClr val="black"/>
                </a:solidFill>
                <a:cs typeface="Arial" panose="020B0604020202020204" pitchFamily="34" charset="0"/>
              </a:rPr>
              <a:t>рынка</a:t>
            </a:r>
            <a:endParaRPr lang="ru-RU" sz="1400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ru-RU" sz="1400" dirty="0"/>
          </a:p>
        </p:txBody>
      </p:sp>
      <p:pic>
        <p:nvPicPr>
          <p:cNvPr id="12" name="Picture 2" descr="\\cds.can\ru$\usersdata\MarketDept\MarketDept\Reklama\Фотографии ТК Профессиональные\HiRes\_DSC2268.jpg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6" b="3146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 descr="\\cds.can\ru$\usersdata\MarketDept\MarketDept\Reklama\Фотографии ТК Профессиональные\HiRes\_DSC2310.jpg"/>
          <p:cNvPicPr>
            <a:picLocks noGrp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" r="1166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  <p:pic>
        <p:nvPicPr>
          <p:cNvPr id="14" name="Picture 2" descr="\\cds.can\ru$\usersdata\MarketDept\ru-ma-07\My Documents\фасад.jpg"/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77" r="31277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1028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2"/>
          <p:cNvSpPr txBox="1">
            <a:spLocks/>
          </p:cNvSpPr>
          <p:nvPr/>
        </p:nvSpPr>
        <p:spPr>
          <a:xfrm>
            <a:off x="5148063" y="1608634"/>
            <a:ext cx="3312369" cy="218879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ru-RU" altLang="ru-RU" sz="1800" b="1" dirty="0">
                <a:solidFill>
                  <a:srgbClr val="595959"/>
                </a:solidFill>
              </a:rPr>
              <a:t>Ядро (</a:t>
            </a:r>
            <a:r>
              <a:rPr lang="ru-RU" altLang="ru-RU" sz="1800" b="1" dirty="0" err="1">
                <a:solidFill>
                  <a:srgbClr val="595959"/>
                </a:solidFill>
              </a:rPr>
              <a:t>транссетеры</a:t>
            </a:r>
            <a:r>
              <a:rPr lang="ru-RU" altLang="ru-RU" sz="1800" b="1" dirty="0" smtClean="0">
                <a:solidFill>
                  <a:srgbClr val="595959"/>
                </a:solidFill>
              </a:rPr>
              <a:t>):</a:t>
            </a:r>
          </a:p>
          <a:p>
            <a:r>
              <a:rPr lang="ru-RU" altLang="ru-RU" sz="1400" dirty="0" smtClean="0">
                <a:solidFill>
                  <a:srgbClr val="595959"/>
                </a:solidFill>
              </a:rPr>
              <a:t>М</a:t>
            </a:r>
          </a:p>
          <a:p>
            <a:r>
              <a:rPr lang="ru-RU" altLang="ru-RU" sz="1400" dirty="0" smtClean="0">
                <a:solidFill>
                  <a:srgbClr val="595959"/>
                </a:solidFill>
              </a:rPr>
              <a:t>возраст-28-45</a:t>
            </a:r>
          </a:p>
          <a:p>
            <a:r>
              <a:rPr lang="ru-RU" altLang="ru-RU" sz="1400" dirty="0" smtClean="0">
                <a:solidFill>
                  <a:srgbClr val="595959"/>
                </a:solidFill>
              </a:rPr>
              <a:t>доход </a:t>
            </a:r>
            <a:r>
              <a:rPr lang="ru-RU" altLang="ru-RU" sz="1400" dirty="0">
                <a:solidFill>
                  <a:srgbClr val="595959"/>
                </a:solidFill>
              </a:rPr>
              <a:t>В+</a:t>
            </a:r>
            <a:endParaRPr lang="ru-RU" altLang="ru-RU" sz="1400" dirty="0" smtClean="0">
              <a:solidFill>
                <a:srgbClr val="595959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sz="2800" dirty="0" smtClean="0"/>
              <a:t>Люди (ЦА </a:t>
            </a:r>
            <a:r>
              <a:rPr lang="ru-RU" altLang="ru-RU" sz="2800" dirty="0" err="1" smtClean="0"/>
              <a:t>Техномолла</a:t>
            </a:r>
            <a:r>
              <a:rPr lang="ru-RU" altLang="ru-RU" sz="2800" dirty="0"/>
              <a:t>)</a:t>
            </a:r>
            <a:endParaRPr lang="ru-RU" sz="2800" dirty="0"/>
          </a:p>
        </p:txBody>
      </p:sp>
      <p:sp>
        <p:nvSpPr>
          <p:cNvPr id="6147" name="Content Placeholder 2"/>
          <p:cNvSpPr>
            <a:spLocks noGrp="1"/>
          </p:cNvSpPr>
          <p:nvPr>
            <p:ph type="body" sz="quarter" idx="16"/>
          </p:nvPr>
        </p:nvSpPr>
        <p:spPr>
          <a:xfrm>
            <a:off x="468313" y="1600250"/>
            <a:ext cx="3599631" cy="2188790"/>
          </a:xfrm>
        </p:spPr>
        <p:txBody>
          <a:bodyPr>
            <a:norm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ru-RU" altLang="ru-RU" sz="1800" b="1" dirty="0" smtClean="0">
                <a:solidFill>
                  <a:srgbClr val="595959"/>
                </a:solidFill>
              </a:rPr>
              <a:t>Масс потребитель:</a:t>
            </a:r>
          </a:p>
          <a:p>
            <a:pPr eaLnBrk="1" hangingPunct="1"/>
            <a:r>
              <a:rPr lang="ru-RU" altLang="ru-RU" sz="1400" dirty="0" smtClean="0">
                <a:solidFill>
                  <a:srgbClr val="595959"/>
                </a:solidFill>
              </a:rPr>
              <a:t>м/ж </a:t>
            </a:r>
          </a:p>
          <a:p>
            <a:pPr eaLnBrk="1" hangingPunct="1"/>
            <a:r>
              <a:rPr lang="ru-RU" altLang="ru-RU" sz="1400" dirty="0" smtClean="0">
                <a:solidFill>
                  <a:srgbClr val="595959"/>
                </a:solidFill>
              </a:rPr>
              <a:t>возраст 18-60</a:t>
            </a:r>
          </a:p>
          <a:p>
            <a:pPr eaLnBrk="1" hangingPunct="1"/>
            <a:r>
              <a:rPr lang="ru-RU" altLang="ru-RU" sz="1400" dirty="0" smtClean="0">
                <a:solidFill>
                  <a:srgbClr val="595959"/>
                </a:solidFill>
              </a:rPr>
              <a:t>доход В,В+</a:t>
            </a:r>
          </a:p>
        </p:txBody>
      </p:sp>
      <p:pic>
        <p:nvPicPr>
          <p:cNvPr id="5122" name="Picture 2" descr="http://media.tumblr.com/cac7196ce4b7d9c684472694ccb54bc3/tumblr_inline_ms6vjpuxbH1qz4rgp.jpg"/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1" b="4961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www.gorbushkin.ru/afisha/images/tolkuchka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89" b="8189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moikompas.ru/img/compas/2013-10-30/muzhskie_i_zhenskie_aksessuary_z/84526691.jpg"/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80" b="8980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115616" y="3140968"/>
            <a:ext cx="14109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9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0%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372200" y="3068960"/>
            <a:ext cx="14109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0%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7067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>
                <a:solidFill>
                  <a:prstClr val="white"/>
                </a:solidFill>
              </a:rPr>
              <a:t>Медиа-холл «</a:t>
            </a:r>
            <a:r>
              <a:rPr lang="ru-RU" sz="2800" dirty="0" err="1">
                <a:solidFill>
                  <a:prstClr val="white"/>
                </a:solidFill>
              </a:rPr>
              <a:t>Горбушкиного</a:t>
            </a:r>
            <a:r>
              <a:rPr lang="ru-RU" sz="2800" dirty="0">
                <a:solidFill>
                  <a:prstClr val="white"/>
                </a:solidFill>
              </a:rPr>
              <a:t> двора»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ru-RU" sz="1400" dirty="0" smtClean="0"/>
              <a:t>Медиа холл «</a:t>
            </a:r>
            <a:r>
              <a:rPr lang="ru-RU" sz="1400" dirty="0" err="1" smtClean="0"/>
              <a:t>Горбушкиного</a:t>
            </a:r>
            <a:r>
              <a:rPr lang="ru-RU" sz="1400" dirty="0" smtClean="0"/>
              <a:t> двора»-уникальная мультимедийная площадка для проведения мероприятий различного формата. Он позволяет комфортно разместить от 100 до 1000 человек, и оборудован профессиональной аудио и светотехникой</a:t>
            </a:r>
          </a:p>
          <a:p>
            <a:pPr marL="0" indent="0">
              <a:buNone/>
            </a:pPr>
            <a:endParaRPr lang="ru-RU" sz="1400" dirty="0"/>
          </a:p>
        </p:txBody>
      </p:sp>
      <p:pic>
        <p:nvPicPr>
          <p:cNvPr id="9" name="Рисунок 8" descr="\\cds.can\ru$\usersdata\MarketDept\MarketDept\Reklama\Фотографии ТК Профессиональные\HiRes\_DSC228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05064"/>
            <a:ext cx="4176464" cy="2376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\\cds.can\ru$\usersdata\MarketDept\MarketDept\Reklama\Фотографии ТК Профессиональные\HiRes\_DSC228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8728" y="4005064"/>
            <a:ext cx="4149724" cy="23762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2764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Медиа-холл «</a:t>
            </a:r>
            <a:r>
              <a:rPr lang="ru-RU" sz="2800" dirty="0" err="1" smtClean="0"/>
              <a:t>Горбушкиного</a:t>
            </a:r>
            <a:r>
              <a:rPr lang="ru-RU" sz="2800" dirty="0" smtClean="0"/>
              <a:t> </a:t>
            </a:r>
            <a:r>
              <a:rPr lang="ru-RU" sz="2800" dirty="0"/>
              <a:t>двора»</a:t>
            </a:r>
          </a:p>
        </p:txBody>
      </p:sp>
      <p:pic>
        <p:nvPicPr>
          <p:cNvPr id="13" name="Picture 2" descr="\\cds.can\ru$\usersdata\MarketDept\ru-ma-09\My Documents\Фотографии\UpGrade 121210\DSC_4902.jpg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 cstate="print"/>
          <a:srcRect t="2904" b="2904"/>
          <a:stretch>
            <a:fillRect/>
          </a:stretch>
        </p:blipFill>
        <p:spPr bwMode="auto">
          <a:xfrm>
            <a:off x="107504" y="4797152"/>
            <a:ext cx="2880000" cy="1800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4" descr="\\cds.can\ru$\usersdata\MarketDept\ru-ma-09\My Documents\План схемы ГД\Концертный зал\Панорама КЗ.jpg"/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7" r="10487"/>
          <a:stretch>
            <a:fillRect/>
          </a:stretch>
        </p:blipFill>
        <p:spPr bwMode="auto">
          <a:xfrm>
            <a:off x="3131840" y="4797152"/>
            <a:ext cx="2880000" cy="1800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Текст 11"/>
          <p:cNvSpPr>
            <a:spLocks noGrp="1"/>
          </p:cNvSpPr>
          <p:nvPr>
            <p:ph type="body" sz="quarter" idx="16"/>
          </p:nvPr>
        </p:nvSpPr>
        <p:spPr>
          <a:xfrm>
            <a:off x="468313" y="1268760"/>
            <a:ext cx="5616575" cy="3240360"/>
          </a:xfrm>
        </p:spPr>
        <p:txBody>
          <a:bodyPr>
            <a:normAutofit fontScale="47500" lnSpcReduction="20000"/>
          </a:bodyPr>
          <a:lstStyle/>
          <a:p>
            <a:pPr lvl="0" fontAlgn="base">
              <a:spcAft>
                <a:spcPct val="0"/>
              </a:spcAft>
              <a:buFontTx/>
              <a:buChar char="•"/>
            </a:pPr>
            <a:r>
              <a:rPr lang="ru-RU" sz="2700" kern="0" dirty="0" smtClean="0">
                <a:solidFill>
                  <a:srgbClr val="000000"/>
                </a:solidFill>
                <a:latin typeface="Arial"/>
                <a:cs typeface="Arial"/>
              </a:rPr>
              <a:t>Площадь </a:t>
            </a:r>
            <a:r>
              <a:rPr lang="ru-RU" sz="2700" kern="0" dirty="0">
                <a:solidFill>
                  <a:srgbClr val="000000"/>
                </a:solidFill>
                <a:latin typeface="Arial"/>
                <a:cs typeface="Arial"/>
              </a:rPr>
              <a:t>-450 кв. метров</a:t>
            </a:r>
          </a:p>
          <a:p>
            <a:pPr lvl="0" fontAlgn="base">
              <a:spcAft>
                <a:spcPct val="0"/>
              </a:spcAft>
              <a:buFontTx/>
              <a:buChar char="•"/>
            </a:pPr>
            <a:r>
              <a:rPr lang="ru-RU" sz="2700" kern="0" dirty="0">
                <a:solidFill>
                  <a:srgbClr val="000000"/>
                </a:solidFill>
                <a:latin typeface="Arial"/>
                <a:cs typeface="Arial"/>
              </a:rPr>
              <a:t>От 100 до 1000 посетителей мероприятия</a:t>
            </a:r>
          </a:p>
          <a:p>
            <a:pPr lvl="0" fontAlgn="base">
              <a:spcAft>
                <a:spcPct val="0"/>
              </a:spcAft>
              <a:buFontTx/>
              <a:buChar char="•"/>
            </a:pPr>
            <a:r>
              <a:rPr lang="ru-RU" sz="2700" kern="0" dirty="0">
                <a:solidFill>
                  <a:srgbClr val="000000"/>
                </a:solidFill>
                <a:latin typeface="Arial"/>
                <a:cs typeface="Arial"/>
              </a:rPr>
              <a:t>Универсальность площадки - возможность трансформации пространства для разных мероприятий: расстановка столов, стульев, выставочных стендов, презентационного оборудования, перемещение сцены, регулировка освещения.</a:t>
            </a:r>
          </a:p>
          <a:p>
            <a:pPr lvl="0" fontAlgn="base">
              <a:spcAft>
                <a:spcPct val="0"/>
              </a:spcAft>
              <a:buFontTx/>
              <a:buChar char="•"/>
            </a:pPr>
            <a:r>
              <a:rPr lang="ru-RU" sz="2700" kern="0" dirty="0">
                <a:solidFill>
                  <a:srgbClr val="000000"/>
                </a:solidFill>
                <a:latin typeface="Arial"/>
                <a:cs typeface="Arial"/>
              </a:rPr>
              <a:t>Эффектное интерьерное освещение</a:t>
            </a:r>
          </a:p>
          <a:p>
            <a:pPr lvl="0" fontAlgn="base">
              <a:spcAft>
                <a:spcPct val="0"/>
              </a:spcAft>
              <a:buFontTx/>
              <a:buChar char="•"/>
            </a:pPr>
            <a:r>
              <a:rPr lang="ru-RU" sz="2700" kern="0" dirty="0">
                <a:solidFill>
                  <a:srgbClr val="000000"/>
                </a:solidFill>
                <a:latin typeface="Arial"/>
                <a:cs typeface="Arial"/>
              </a:rPr>
              <a:t>Профессиональные акустические системы, концертный звук </a:t>
            </a:r>
          </a:p>
          <a:p>
            <a:pPr lvl="0" fontAlgn="base">
              <a:spcAft>
                <a:spcPct val="0"/>
              </a:spcAft>
              <a:buFontTx/>
              <a:buChar char="•"/>
            </a:pPr>
            <a:r>
              <a:rPr lang="ru-RU" sz="2700" kern="0" dirty="0">
                <a:solidFill>
                  <a:srgbClr val="000000"/>
                </a:solidFill>
                <a:latin typeface="Arial"/>
                <a:cs typeface="Arial"/>
              </a:rPr>
              <a:t>Профессиональное управляемое световое оборудование для создания спецэффектов и заливного света</a:t>
            </a:r>
          </a:p>
          <a:p>
            <a:pPr lvl="0" fontAlgn="base">
              <a:spcAft>
                <a:spcPct val="0"/>
              </a:spcAft>
              <a:buFontTx/>
              <a:buChar char="•"/>
            </a:pPr>
            <a:r>
              <a:rPr lang="ru-RU" sz="2700" kern="0" dirty="0">
                <a:solidFill>
                  <a:srgbClr val="000000"/>
                </a:solidFill>
                <a:latin typeface="Arial"/>
                <a:cs typeface="Arial"/>
              </a:rPr>
              <a:t>Презентационное оборудование</a:t>
            </a:r>
          </a:p>
          <a:p>
            <a:pPr lvl="0" fontAlgn="base">
              <a:spcAft>
                <a:spcPct val="0"/>
              </a:spcAft>
              <a:buFontTx/>
              <a:buChar char="•"/>
            </a:pPr>
            <a:r>
              <a:rPr lang="ru-RU" sz="2700" kern="0" dirty="0">
                <a:solidFill>
                  <a:srgbClr val="000000"/>
                </a:solidFill>
                <a:latin typeface="Arial"/>
                <a:cs typeface="Arial"/>
              </a:rPr>
              <a:t>Возможность организации </a:t>
            </a:r>
            <a:r>
              <a:rPr lang="ru-RU" sz="2700" kern="0" dirty="0" err="1">
                <a:solidFill>
                  <a:srgbClr val="000000"/>
                </a:solidFill>
                <a:latin typeface="Arial"/>
                <a:cs typeface="Arial"/>
              </a:rPr>
              <a:t>кейтеринга</a:t>
            </a:r>
            <a:r>
              <a:rPr lang="ru-RU" sz="2700" kern="0" dirty="0">
                <a:solidFill>
                  <a:srgbClr val="000000"/>
                </a:solidFill>
                <a:latin typeface="Arial"/>
                <a:cs typeface="Arial"/>
              </a:rPr>
              <a:t> на базе прилегающего ресторана </a:t>
            </a:r>
          </a:p>
          <a:p>
            <a:pPr lvl="0" fontAlgn="base">
              <a:spcAft>
                <a:spcPct val="0"/>
              </a:spcAft>
              <a:buFontTx/>
              <a:buChar char="•"/>
            </a:pPr>
            <a:r>
              <a:rPr lang="ru-RU" sz="2700" kern="0" dirty="0">
                <a:solidFill>
                  <a:srgbClr val="000000"/>
                </a:solidFill>
                <a:latin typeface="Arial"/>
                <a:cs typeface="Arial"/>
              </a:rPr>
              <a:t>Наличие двух гримёрных комнат</a:t>
            </a:r>
          </a:p>
          <a:p>
            <a:pPr lvl="0" fontAlgn="base">
              <a:spcAft>
                <a:spcPct val="0"/>
              </a:spcAft>
              <a:buFontTx/>
              <a:buChar char="•"/>
            </a:pPr>
            <a:r>
              <a:rPr lang="ru-RU" sz="2700" kern="0" dirty="0">
                <a:solidFill>
                  <a:srgbClr val="000000"/>
                </a:solidFill>
                <a:latin typeface="Arial"/>
                <a:cs typeface="Arial"/>
              </a:rPr>
              <a:t>Три радиоуправляемых проекционных экрана</a:t>
            </a:r>
          </a:p>
          <a:p>
            <a:pPr lvl="0" fontAlgn="base">
              <a:spcAft>
                <a:spcPct val="0"/>
              </a:spcAft>
              <a:buFontTx/>
              <a:buChar char="•"/>
            </a:pPr>
            <a:r>
              <a:rPr lang="ru-RU" sz="2700" kern="0" dirty="0">
                <a:solidFill>
                  <a:srgbClr val="000000"/>
                </a:solidFill>
                <a:latin typeface="Arial"/>
                <a:cs typeface="Arial"/>
              </a:rPr>
              <a:t>Профессиональный персонал</a:t>
            </a:r>
          </a:p>
          <a:p>
            <a:pPr lvl="0" fontAlgn="base">
              <a:spcAft>
                <a:spcPct val="0"/>
              </a:spcAft>
              <a:buFontTx/>
              <a:buChar char="•"/>
            </a:pPr>
            <a:r>
              <a:rPr lang="ru-RU" sz="2700" kern="0" dirty="0">
                <a:solidFill>
                  <a:srgbClr val="000000"/>
                </a:solidFill>
                <a:latin typeface="Arial"/>
                <a:cs typeface="Arial"/>
              </a:rPr>
              <a:t>Наличие паркинга</a:t>
            </a:r>
          </a:p>
          <a:p>
            <a:endParaRPr lang="ru-RU" sz="1200" dirty="0"/>
          </a:p>
        </p:txBody>
      </p:sp>
      <p:pic>
        <p:nvPicPr>
          <p:cNvPr id="4100" name="Picture 4" descr="http://www.2do2go.ru/uploads/full/f12b7d260ebdfe193a4bbf9684398062_w960_h2048.jpg"/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5" b="3115"/>
          <a:stretch>
            <a:fillRect/>
          </a:stretch>
        </p:blipFill>
        <p:spPr bwMode="auto">
          <a:xfrm>
            <a:off x="6156176" y="4797152"/>
            <a:ext cx="2880000" cy="1800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7740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err="1" smtClean="0"/>
              <a:t>Фудкорт</a:t>
            </a:r>
            <a:r>
              <a:rPr lang="ru-RU" sz="2800" dirty="0"/>
              <a:t> </a:t>
            </a:r>
            <a:r>
              <a:rPr lang="ru-RU" sz="2800" dirty="0" smtClean="0"/>
              <a:t>«</a:t>
            </a:r>
            <a:r>
              <a:rPr lang="ru-RU" sz="2800" dirty="0" err="1" smtClean="0"/>
              <a:t>Горбушкиного</a:t>
            </a:r>
            <a:r>
              <a:rPr lang="ru-RU" sz="2800" dirty="0" smtClean="0"/>
              <a:t> </a:t>
            </a:r>
            <a:r>
              <a:rPr lang="ru-RU" sz="2800" dirty="0"/>
              <a:t>двора»</a:t>
            </a:r>
          </a:p>
        </p:txBody>
      </p:sp>
      <p:pic>
        <p:nvPicPr>
          <p:cNvPr id="11" name="Picture 4" descr="\\cds.can\ru$\usersdata\MarketDept\ru-ma-07\My Documents\ФудКорт\food-3.jpg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44" b="7444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\\cds.can\ru$\usersdata\MarketDept\ru-ma-07\My Documents\ФудКорт\food-4.jpg"/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30" b="9130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Текст 7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err="1">
                <a:solidFill>
                  <a:srgbClr val="C00000"/>
                </a:solidFill>
              </a:rPr>
              <a:t>Фудкорт</a:t>
            </a:r>
            <a:r>
              <a:rPr lang="ru-RU" sz="2000" b="1" dirty="0">
                <a:solidFill>
                  <a:srgbClr val="C00000"/>
                </a:solidFill>
              </a:rPr>
              <a:t> -уникальная площадка для </a:t>
            </a:r>
            <a:r>
              <a:rPr lang="ru-RU" sz="2000" b="1" dirty="0" smtClean="0">
                <a:solidFill>
                  <a:srgbClr val="C00000"/>
                </a:solidFill>
              </a:rPr>
              <a:t>проведения:</a:t>
            </a:r>
            <a:endParaRPr lang="ru-RU" sz="2000" b="1" dirty="0">
              <a:solidFill>
                <a:srgbClr val="C00000"/>
              </a:solidFill>
            </a:endParaRPr>
          </a:p>
          <a:p>
            <a:r>
              <a:rPr lang="en-US" sz="1400" dirty="0"/>
              <a:t>trade</a:t>
            </a:r>
            <a:r>
              <a:rPr lang="ru-RU" sz="1400" dirty="0"/>
              <a:t>-маркетинга,</a:t>
            </a:r>
          </a:p>
          <a:p>
            <a:r>
              <a:rPr lang="en-US" sz="1400" dirty="0"/>
              <a:t>promo</a:t>
            </a:r>
            <a:endParaRPr lang="ru-RU" sz="1400" dirty="0"/>
          </a:p>
          <a:p>
            <a:r>
              <a:rPr lang="en-US" sz="1400" dirty="0" err="1"/>
              <a:t>btl</a:t>
            </a:r>
            <a:endParaRPr lang="ru-RU" sz="1400" dirty="0"/>
          </a:p>
          <a:p>
            <a:r>
              <a:rPr lang="ru-RU" sz="1400" dirty="0"/>
              <a:t>Площадку ежемесячно посещают более  500 тысяч человек</a:t>
            </a:r>
            <a:r>
              <a:rPr lang="en-US" sz="1400" dirty="0"/>
              <a:t>, 450 </a:t>
            </a:r>
            <a:r>
              <a:rPr lang="ru-RU" sz="1400" dirty="0"/>
              <a:t>посадочных мест</a:t>
            </a:r>
          </a:p>
          <a:p>
            <a:pPr marL="0" indent="0">
              <a:buNone/>
            </a:pPr>
            <a:endParaRPr lang="ru-RU" sz="1400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3074" name="Picture 2" descr="http://upload.wikimedia.org/wikipedia/commons/2/21/La_Feria_del_CCCT,_Chuao,_Caracas.jpg"/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24" b="8324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6743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Внутренний двор</a:t>
            </a:r>
            <a:endParaRPr lang="ru-RU" sz="2800" dirty="0"/>
          </a:p>
        </p:txBody>
      </p:sp>
      <p:sp>
        <p:nvSpPr>
          <p:cNvPr id="5" name="Объект 4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pPr lvl="0" fontAlgn="base">
              <a:spcAft>
                <a:spcPct val="0"/>
              </a:spcAft>
              <a:buFontTx/>
              <a:buChar char="•"/>
            </a:pPr>
            <a:r>
              <a:rPr lang="ru-RU" sz="1400" dirty="0" smtClean="0">
                <a:solidFill>
                  <a:prstClr val="black"/>
                </a:solidFill>
                <a:cs typeface="Arial" panose="020B0604020202020204" pitchFamily="34" charset="0"/>
              </a:rPr>
              <a:t>Площадь </a:t>
            </a:r>
            <a:r>
              <a:rPr lang="ru-RU" sz="1400" dirty="0">
                <a:solidFill>
                  <a:prstClr val="black"/>
                </a:solidFill>
                <a:cs typeface="Arial" panose="020B0604020202020204" pitchFamily="34" charset="0"/>
              </a:rPr>
              <a:t>- 1000 </a:t>
            </a:r>
            <a:r>
              <a:rPr lang="ru-RU" sz="1400" dirty="0" err="1" smtClean="0">
                <a:solidFill>
                  <a:prstClr val="black"/>
                </a:solidFill>
                <a:cs typeface="Arial" panose="020B0604020202020204" pitchFamily="34" charset="0"/>
              </a:rPr>
              <a:t>кв.м</a:t>
            </a:r>
            <a:r>
              <a:rPr lang="ru-RU" sz="1400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Arial" panose="020B0604020202020204" pitchFamily="34" charset="0"/>
              </a:rPr>
              <a:t>-уникальная  </a:t>
            </a:r>
            <a:r>
              <a:rPr lang="ru-RU" sz="1400" dirty="0">
                <a:solidFill>
                  <a:prstClr val="black"/>
                </a:solidFill>
                <a:cs typeface="Arial" panose="020B0604020202020204" pitchFamily="34" charset="0"/>
              </a:rPr>
              <a:t>площадка для проведения мероприятий </a:t>
            </a:r>
            <a:r>
              <a:rPr lang="en-US" sz="1400" dirty="0">
                <a:solidFill>
                  <a:prstClr val="black"/>
                </a:solidFill>
                <a:cs typeface="Arial" panose="020B0604020202020204" pitchFamily="34" charset="0"/>
              </a:rPr>
              <a:t>open space</a:t>
            </a:r>
            <a:endParaRPr lang="ru-RU" sz="1400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lvl="0" fontAlgn="base">
              <a:spcAft>
                <a:spcPct val="0"/>
              </a:spcAft>
              <a:buFontTx/>
              <a:buChar char="•"/>
            </a:pPr>
            <a:r>
              <a:rPr lang="ru-RU" sz="1400" dirty="0">
                <a:solidFill>
                  <a:prstClr val="black"/>
                </a:solidFill>
                <a:cs typeface="Arial" panose="020B0604020202020204" pitchFamily="34" charset="0"/>
              </a:rPr>
              <a:t>От 7000- 10 000  посетителей </a:t>
            </a:r>
            <a:r>
              <a:rPr lang="ru-RU" sz="1400" dirty="0" smtClean="0">
                <a:solidFill>
                  <a:prstClr val="black"/>
                </a:solidFill>
                <a:cs typeface="Arial" panose="020B0604020202020204" pitchFamily="34" charset="0"/>
              </a:rPr>
              <a:t>мероприятия</a:t>
            </a:r>
            <a:endParaRPr lang="ru-RU" sz="1400" dirty="0">
              <a:solidFill>
                <a:prstClr val="black"/>
              </a:solidFill>
            </a:endParaRPr>
          </a:p>
          <a:p>
            <a:pPr lvl="0" fontAlgn="base">
              <a:spcAft>
                <a:spcPct val="0"/>
              </a:spcAft>
              <a:buFontTx/>
              <a:buChar char="•"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Универсальность площадки - возможность трансформации пространства для разных мероприятий: расстановка столов, стульев, выставочных стендов, презентационного оборудования, сцены, звукового оборудования, </a:t>
            </a:r>
            <a:r>
              <a:rPr lang="ru-RU" sz="1400" kern="0" dirty="0" smtClean="0">
                <a:solidFill>
                  <a:srgbClr val="000000"/>
                </a:solidFill>
                <a:cs typeface="Arial" panose="020B0604020202020204" pitchFamily="34" charset="0"/>
              </a:rPr>
              <a:t>в</a:t>
            </a:r>
            <a:r>
              <a:rPr kumimoji="0" 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озможность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 организации </a:t>
            </a:r>
            <a:r>
              <a:rPr kumimoji="0" 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кейтеринга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 на базе </a:t>
            </a:r>
            <a:r>
              <a:rPr lang="ru-RU" sz="1400" kern="0" dirty="0" smtClean="0">
                <a:solidFill>
                  <a:srgbClr val="000000"/>
                </a:solidFill>
                <a:cs typeface="Arial" panose="020B0604020202020204" pitchFamily="34" charset="0"/>
              </a:rPr>
              <a:t>собственного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 ресторана </a:t>
            </a:r>
          </a:p>
          <a:p>
            <a:endParaRPr lang="ru-RU" sz="1800" dirty="0"/>
          </a:p>
          <a:p>
            <a:endParaRPr lang="ru-RU" sz="1800" dirty="0" smtClean="0"/>
          </a:p>
          <a:p>
            <a:endParaRPr lang="ru-RU" sz="1800" dirty="0"/>
          </a:p>
          <a:p>
            <a:endParaRPr lang="ru-RU" sz="1800" dirty="0" smtClean="0"/>
          </a:p>
          <a:p>
            <a:endParaRPr lang="ru-RU" sz="1800" dirty="0"/>
          </a:p>
        </p:txBody>
      </p:sp>
      <p:pic>
        <p:nvPicPr>
          <p:cNvPr id="11" name="Рисунок 10" descr="http://img-fotki.yandex.ru/get/9555/225770330.0/0_a86db_da180bb7_L.jpg">
            <a:hlinkClick r:id="rId2"/>
          </p:cNvPr>
          <p:cNvPicPr>
            <a:picLocks noGrp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8" b="3068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\\cds.can\ru$\usersdata\MarketDept\ru-ma-07\My Documents\Трасса ФОТО.JPG"/>
          <p:cNvPicPr>
            <a:picLocks noGrp="1"/>
          </p:cNvPicPr>
          <p:nvPr>
            <p:ph type="pic"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93" b="3693"/>
          <a:stretch>
            <a:fillRect/>
          </a:stretch>
        </p:blipFill>
        <p:spPr bwMode="auto"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4" name="Picture 2" descr="http://www.inmsk.ru/images/35191/21/351912125.jpg"/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63" b="5763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46343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395536" y="260648"/>
            <a:ext cx="6131024" cy="922114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Наши проекты</a:t>
            </a:r>
            <a:endParaRPr lang="ru-RU" sz="2800" dirty="0"/>
          </a:p>
        </p:txBody>
      </p:sp>
      <p:pic>
        <p:nvPicPr>
          <p:cNvPr id="12" name="Picture 2" descr="\\cds.can\ru$\usersdata\MarketDept\ru-ma-24\Desktop\001.jpg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34" b="17134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 descr="P4220127.JPG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/>
          <a:srcRect t="23313" b="23313"/>
          <a:stretch>
            <a:fillRect/>
          </a:stretch>
        </p:blipFill>
        <p:spPr>
          <a:prstGeom prst="rect">
            <a:avLst/>
          </a:prstGeom>
          <a:ln w="57150">
            <a:solidFill>
              <a:sysClr val="window" lastClr="FFFFFF"/>
            </a:solidFill>
          </a:ln>
        </p:spPr>
      </p:pic>
      <p:pic>
        <p:nvPicPr>
          <p:cNvPr id="14" name="Рисунок 13" descr="В1 вход самсунг.jpg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print"/>
          <a:srcRect t="24654" b="24654"/>
          <a:stretch>
            <a:fillRect/>
          </a:stretch>
        </p:blipFill>
        <p:spPr>
          <a:prstGeom prst="rect">
            <a:avLst/>
          </a:prstGeom>
          <a:ln w="57150">
            <a:noFill/>
          </a:ln>
        </p:spPr>
      </p:pic>
      <p:sp>
        <p:nvSpPr>
          <p:cNvPr id="15" name="Текст 1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lvl="0"/>
            <a:r>
              <a:rPr lang="ru-RU" sz="1400" dirty="0">
                <a:solidFill>
                  <a:prstClr val="black"/>
                </a:solidFill>
              </a:rPr>
              <a:t>Более 1500 тысяч успешно реализованных в 2013 году </a:t>
            </a:r>
            <a:r>
              <a:rPr lang="en-US" sz="1400" dirty="0">
                <a:solidFill>
                  <a:prstClr val="black"/>
                </a:solidFill>
              </a:rPr>
              <a:t>BTL</a:t>
            </a:r>
            <a:r>
              <a:rPr lang="ru-RU" sz="1400" dirty="0">
                <a:solidFill>
                  <a:prstClr val="black"/>
                </a:solidFill>
              </a:rPr>
              <a:t>, </a:t>
            </a:r>
            <a:r>
              <a:rPr lang="en-US" sz="1400" dirty="0">
                <a:solidFill>
                  <a:prstClr val="black"/>
                </a:solidFill>
              </a:rPr>
              <a:t>Promo</a:t>
            </a:r>
            <a:r>
              <a:rPr lang="ru-RU" sz="1400" dirty="0">
                <a:solidFill>
                  <a:prstClr val="black"/>
                </a:solidFill>
              </a:rPr>
              <a:t>, </a:t>
            </a:r>
            <a:r>
              <a:rPr lang="en-US" sz="1400" dirty="0">
                <a:solidFill>
                  <a:prstClr val="black"/>
                </a:solidFill>
              </a:rPr>
              <a:t>Trade-marketing</a:t>
            </a:r>
            <a:r>
              <a:rPr lang="ru-RU" sz="1400" dirty="0">
                <a:solidFill>
                  <a:prstClr val="black"/>
                </a:solidFill>
              </a:rPr>
              <a:t>  проектов и программ являются визитной карточкой </a:t>
            </a:r>
            <a:r>
              <a:rPr lang="ru-RU" sz="1400" dirty="0" err="1">
                <a:solidFill>
                  <a:prstClr val="black"/>
                </a:solidFill>
              </a:rPr>
              <a:t>Т</a:t>
            </a:r>
            <a:r>
              <a:rPr lang="ru-RU" sz="1400" dirty="0" err="1" smtClean="0">
                <a:solidFill>
                  <a:prstClr val="black"/>
                </a:solidFill>
              </a:rPr>
              <a:t>ехномолла</a:t>
            </a:r>
            <a:r>
              <a:rPr lang="ru-RU" sz="1400" dirty="0" smtClean="0">
                <a:solidFill>
                  <a:prstClr val="black"/>
                </a:solidFill>
              </a:rPr>
              <a:t> </a:t>
            </a:r>
            <a:r>
              <a:rPr lang="ru-RU" sz="1400" dirty="0">
                <a:solidFill>
                  <a:prstClr val="black"/>
                </a:solidFill>
              </a:rPr>
              <a:t>и основой деловой репутации</a:t>
            </a:r>
            <a:endParaRPr lang="ru-RU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76941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Производство</a:t>
            </a:r>
            <a:endParaRPr lang="ru-RU" sz="2800" dirty="0"/>
          </a:p>
        </p:txBody>
      </p:sp>
      <p:pic>
        <p:nvPicPr>
          <p:cNvPr id="6146" name="Picture 2" descr="http://www.motiva.ru/wp-content/uploads/popup3.jpg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8" r="14858"/>
          <a:stretch>
            <a:fillRect/>
          </a:stretch>
        </p:blipFill>
        <p:spPr bwMode="auto"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artdivision.cz/i/s29_1.jpg"/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81" r="15181"/>
          <a:stretch>
            <a:fillRect/>
          </a:stretch>
        </p:blipFill>
        <p:spPr bwMode="auto"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www.studio-ds.ru/docs/image/nestandartnye_promo_konstrukcii/16122011636_1.jpg"/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15" b="15715"/>
          <a:stretch>
            <a:fillRect/>
          </a:stretch>
        </p:blipFill>
        <p:spPr bwMode="auto"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ru-RU" sz="1400" dirty="0" smtClean="0"/>
              <a:t>Оказываем комплекс услуг по разработке </a:t>
            </a:r>
            <a:r>
              <a:rPr lang="en-US" sz="1400" dirty="0" smtClean="0"/>
              <a:t>key visual</a:t>
            </a:r>
            <a:r>
              <a:rPr lang="ru-RU" sz="1400" dirty="0" smtClean="0"/>
              <a:t>, изготовлению, монтажу/демонтажу РИМ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9678095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420888"/>
            <a:ext cx="7772400" cy="1470025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+7 (495) 665 46 11</a:t>
            </a:r>
            <a:b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Служба коммерческой рекламы</a:t>
            </a:r>
          </a:p>
        </p:txBody>
      </p:sp>
      <p:sp>
        <p:nvSpPr>
          <p:cNvPr id="3" name="Объект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99971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1377</TotalTime>
  <Words>373</Words>
  <Application>Microsoft Office PowerPoint</Application>
  <PresentationFormat>Экран (4:3)</PresentationFormat>
  <Paragraphs>57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BTL marketing</vt:lpstr>
      <vt:lpstr> Площадки для мероприятий </vt:lpstr>
      <vt:lpstr>Техномолл Горбушкин двор</vt:lpstr>
      <vt:lpstr>Люди (ЦА Техномолла)</vt:lpstr>
      <vt:lpstr>Медиа-холл «Горбушкиного двора»</vt:lpstr>
      <vt:lpstr>Медиа-холл «Горбушкиного двора»</vt:lpstr>
      <vt:lpstr>Фудкорт «Горбушкиного двора»</vt:lpstr>
      <vt:lpstr>Внутренний двор</vt:lpstr>
      <vt:lpstr>Наши проекты</vt:lpstr>
      <vt:lpstr>Производство</vt:lpstr>
      <vt:lpstr>+7 (495) 665 46 11 Служба коммерческой рекламы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BTL площадки</dc:title>
  <dc:creator>Додь Инна Анатольевна</dc:creator>
  <cp:lastModifiedBy>Николаева Ирина Владимировна</cp:lastModifiedBy>
  <cp:revision>119</cp:revision>
  <dcterms:created xsi:type="dcterms:W3CDTF">2014-02-14T05:57:35Z</dcterms:created>
  <dcterms:modified xsi:type="dcterms:W3CDTF">2014-04-16T12:32:16Z</dcterms:modified>
</cp:coreProperties>
</file>